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4" r:id="rId3"/>
    <p:sldId id="286" r:id="rId4"/>
    <p:sldId id="276" r:id="rId5"/>
    <p:sldId id="287" r:id="rId6"/>
    <p:sldId id="280" r:id="rId7"/>
    <p:sldId id="288" r:id="rId8"/>
  </p:sldIdLst>
  <p:sldSz cx="18288000" cy="10287000"/>
  <p:notesSz cx="10287000" cy="18288000"/>
  <p:embeddedFontLst>
    <p:embeddedFont>
      <p:font typeface="Raleway ExtraBold" pitchFamily="2" charset="-52"/>
      <p:bold r:id="rId10"/>
      <p:boldItalic r:id="rId11"/>
    </p:embeddedFont>
    <p:embeddedFont>
      <p:font typeface="Open Sans SemiBold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" pitchFamily="2" charset="-52"/>
      <p:regular r:id="rId20"/>
      <p:bold r:id="rId21"/>
      <p:italic r:id="rId22"/>
      <p:boldItalic r:id="rId23"/>
    </p:embeddedFont>
    <p:embeddedFont>
      <p:font typeface="Raleway SemiBold" pitchFamily="2" charset="-52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MuaQ7iX+Sny3Rl1dojrr3fwFE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CAF567-2FEC-49CB-B65F-1B63F41B6D00}">
  <a:tblStyle styleId="{C3CAF567-2FEC-49CB-B65F-1B63F41B6D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49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80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60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a8059d4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ca8059d4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58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4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55a2c2126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571500"/>
            <a:ext cx="2743200" cy="1543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055a2c2126_0_339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055a2c2126_0_339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18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ca7209830f_0_52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ca7209830f_0_52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2ca7209830f_0_5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ru-RU" smtClean="0"/>
              <a:pPr algn="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4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0"/>
            <a:ext cx="154686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5069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952500" y="2213780"/>
            <a:ext cx="14601825" cy="42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aleway ExtraBold"/>
              <a:buNone/>
            </a:pPr>
            <a:r>
              <a:rPr lang="ru-RU" sz="7600" b="0" i="0" u="none" strike="noStrike" cap="none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Расширенные возможности анализа и подготовки отчетности</a:t>
            </a:r>
            <a:endParaRPr lang="ru-RU" sz="7600" dirty="0">
              <a:solidFill>
                <a:srgbClr val="FFFFFF"/>
              </a:solidFill>
              <a:latin typeface="Raleway ExtraBold"/>
              <a:ea typeface="Calibri"/>
              <a:cs typeface="Calibri"/>
              <a:sym typeface="Raleway ExtraBold"/>
            </a:endParaRPr>
          </a:p>
          <a:p>
            <a:pPr marL="0" marR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aleway ExtraBold"/>
              <a:buNone/>
            </a:pPr>
            <a:endParaRPr lang="ru-RU" sz="4800" b="0" i="0" u="none" strike="noStrike" cap="none" dirty="0">
              <a:solidFill>
                <a:srgbClr val="FFFFFF"/>
              </a:solidFill>
              <a:latin typeface="Raleway ExtraBold"/>
              <a:ea typeface="Calibri"/>
              <a:cs typeface="Calibri"/>
              <a:sym typeface="Raleway ExtraBold"/>
            </a:endParaRPr>
          </a:p>
          <a:p>
            <a:pPr marL="0" marR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aleway ExtraBold"/>
              <a:buNone/>
            </a:pPr>
            <a:r>
              <a:rPr lang="ru-RU" sz="4800" b="0" i="0" u="none" strike="noStrike" cap="none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Интеграция инструментов</a:t>
            </a:r>
          </a:p>
          <a:p>
            <a:pPr marL="0" marR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aleway ExtraBold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self-service </a:t>
            </a:r>
            <a:r>
              <a:rPr lang="ru-RU" sz="4800" b="0" i="0" u="none" strike="noStrike" cap="none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в ФАП</a:t>
            </a:r>
          </a:p>
        </p:txBody>
      </p:sp>
      <p:sp>
        <p:nvSpPr>
          <p:cNvPr id="6" name="Google Shape;629;p23"/>
          <p:cNvSpPr/>
          <p:nvPr/>
        </p:nvSpPr>
        <p:spPr>
          <a:xfrm>
            <a:off x="952500" y="7026415"/>
            <a:ext cx="359142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Евгений Богданов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30;p23"/>
          <p:cNvSpPr/>
          <p:nvPr/>
        </p:nvSpPr>
        <p:spPr>
          <a:xfrm>
            <a:off x="952500" y="7744799"/>
            <a:ext cx="58483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Департамент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управления продуктами</a:t>
            </a:r>
          </a:p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Продуктовый менеджер  (отчетность и визуализация данных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lang="ru-RU" sz="1800" dirty="0">
              <a:solidFill>
                <a:srgbClr val="FFFFFF"/>
              </a:solidFill>
              <a:latin typeface="Raleway"/>
              <a:ea typeface="Calibri"/>
              <a:cs typeface="Calibri"/>
              <a:sym typeface="Raleway"/>
            </a:endParaRPr>
          </a:p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1800" b="0" i="0" u="none" strike="noStrike" cap="none" dirty="0" smtClean="0">
                <a:solidFill>
                  <a:srgbClr val="FFFFFF"/>
                </a:solidFill>
                <a:latin typeface="Raleway"/>
                <a:ea typeface="Calibri"/>
                <a:cs typeface="Calibri"/>
                <a:sym typeface="Raleway"/>
              </a:rPr>
              <a:t>«ФОРСАЙТ»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0" y="3619500"/>
            <a:ext cx="52578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5100" y="3619500"/>
            <a:ext cx="52578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77700" y="3619500"/>
            <a:ext cx="52578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0" y="6677025"/>
            <a:ext cx="52578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5100" y="6677025"/>
            <a:ext cx="52578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77700" y="6677025"/>
            <a:ext cx="525780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7"/>
          <p:cNvSpPr/>
          <p:nvPr/>
        </p:nvSpPr>
        <p:spPr>
          <a:xfrm>
            <a:off x="952500" y="600075"/>
            <a:ext cx="143065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Мини-революция в отчетности</a:t>
            </a:r>
            <a:r>
              <a:rPr lang="en-US" sz="6000" b="1" dirty="0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ФАП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7"/>
          <p:cNvSpPr/>
          <p:nvPr/>
        </p:nvSpPr>
        <p:spPr>
          <a:xfrm>
            <a:off x="1305340" y="3942522"/>
            <a:ext cx="4618382" cy="217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dirty="0">
                <a:solidFill>
                  <a:srgbClr val="141A1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Простота использования</a:t>
            </a:r>
          </a:p>
          <a:p>
            <a:pPr marL="0" marR="0" lvl="0" indent="0" algn="l" rtl="0">
              <a:lnSpc>
                <a:spcPct val="119000"/>
              </a:lnSpc>
              <a:spcBef>
                <a:spcPts val="1000"/>
              </a:spcBef>
              <a:spcAft>
                <a:spcPts val="100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То, чего не хватало </a:t>
            </a:r>
            <a:r>
              <a:rPr lang="en-US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Enterprise-</a:t>
            </a:r>
            <a:r>
              <a:rPr lang="ru-RU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платформе. Легкость конструирования и подход </a:t>
            </a:r>
            <a:r>
              <a:rPr lang="en-US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self-service</a:t>
            </a:r>
            <a:r>
              <a:rPr lang="ru-RU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. Синергия инструментов.</a:t>
            </a:r>
            <a:endParaRPr lang="ru-R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361950" y="9791700"/>
            <a:ext cx="238125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1200"/>
              <a:buFont typeface="Open Sans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15;p14">
            <a:extLst>
              <a:ext uri="{FF2B5EF4-FFF2-40B4-BE49-F238E27FC236}">
                <a16:creationId xmlns:a16="http://schemas.microsoft.com/office/drawing/2014/main" id="{401A54C3-1917-5928-58CA-2BCACA429BCF}"/>
              </a:ext>
            </a:extLst>
          </p:cNvPr>
          <p:cNvSpPr/>
          <p:nvPr/>
        </p:nvSpPr>
        <p:spPr>
          <a:xfrm>
            <a:off x="952500" y="2152650"/>
            <a:ext cx="1526857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</a:pPr>
            <a:r>
              <a:rPr lang="ru-RU" sz="2400" b="1" i="0" u="none" strike="noStrike" cap="none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"/>
              </a:rPr>
              <a:t>В ФАП 10.5 (июль 2024) представлено 2 новых инструмента отчетности: модель данных и информационная панель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82;p17">
            <a:extLst>
              <a:ext uri="{FF2B5EF4-FFF2-40B4-BE49-F238E27FC236}">
                <a16:creationId xmlns:a16="http://schemas.microsoft.com/office/drawing/2014/main" id="{B2E7880A-1C60-3001-6D08-8202044EBF93}"/>
              </a:ext>
            </a:extLst>
          </p:cNvPr>
          <p:cNvSpPr/>
          <p:nvPr/>
        </p:nvSpPr>
        <p:spPr>
          <a:xfrm>
            <a:off x="6834809" y="3942522"/>
            <a:ext cx="4618382" cy="217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dirty="0">
                <a:solidFill>
                  <a:srgbClr val="141A1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Увеличенная производительность</a:t>
            </a:r>
          </a:p>
          <a:p>
            <a:pPr marL="0" marR="0" lvl="0" indent="0" algn="l" rtl="0">
              <a:lnSpc>
                <a:spcPct val="119000"/>
              </a:lnSpc>
              <a:spcBef>
                <a:spcPts val="1000"/>
              </a:spcBef>
              <a:spcAft>
                <a:spcPts val="100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Увеличение скорости загрузки и обработки данных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, использование колоночной БД «из коробки», поддержка работы с большим кол-вом измерений</a:t>
            </a:r>
            <a:endParaRPr lang="ru-R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82;p17">
            <a:extLst>
              <a:ext uri="{FF2B5EF4-FFF2-40B4-BE49-F238E27FC236}">
                <a16:creationId xmlns:a16="http://schemas.microsoft.com/office/drawing/2014/main" id="{F5601B5D-1F13-CFD4-0F79-504E68AF79C7}"/>
              </a:ext>
            </a:extLst>
          </p:cNvPr>
          <p:cNvSpPr/>
          <p:nvPr/>
        </p:nvSpPr>
        <p:spPr>
          <a:xfrm>
            <a:off x="12397409" y="3929270"/>
            <a:ext cx="4618382" cy="217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dirty="0">
                <a:solidFill>
                  <a:srgbClr val="141A1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Источники данных</a:t>
            </a:r>
          </a:p>
          <a:p>
            <a:pPr marL="0" marR="0" lvl="0" indent="0" algn="l" rtl="0">
              <a:lnSpc>
                <a:spcPct val="119000"/>
              </a:lnSpc>
              <a:spcBef>
                <a:spcPts val="1000"/>
              </a:spcBef>
              <a:spcAft>
                <a:spcPts val="100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Одновременная поддержка разнообразных корпоративных и пользовательских источников, а также ранее созданных «кубов» ФАП.</a:t>
            </a:r>
            <a:endParaRPr lang="ru-R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82;p17">
            <a:extLst>
              <a:ext uri="{FF2B5EF4-FFF2-40B4-BE49-F238E27FC236}">
                <a16:creationId xmlns:a16="http://schemas.microsoft.com/office/drawing/2014/main" id="{4893F232-188B-37E0-C52E-277398BE6E7D}"/>
              </a:ext>
            </a:extLst>
          </p:cNvPr>
          <p:cNvSpPr/>
          <p:nvPr/>
        </p:nvSpPr>
        <p:spPr>
          <a:xfrm>
            <a:off x="1305340" y="6966709"/>
            <a:ext cx="4618382" cy="217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dirty="0">
                <a:solidFill>
                  <a:srgbClr val="141A1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Дополнительные функции</a:t>
            </a:r>
          </a:p>
          <a:p>
            <a:pPr marL="0" marR="0" lvl="0" indent="0" algn="l" rtl="0">
              <a:lnSpc>
                <a:spcPct val="119000"/>
              </a:lnSpc>
              <a:spcBef>
                <a:spcPts val="1000"/>
              </a:spcBef>
              <a:spcAft>
                <a:spcPts val="100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Режим экстракции данных, легкая публикация  и </a:t>
            </a:r>
            <a:r>
              <a:rPr lang="en-US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API </a:t>
            </a:r>
            <a:r>
              <a:rPr lang="ru-RU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для подключения внешних библиотек визуализации</a:t>
            </a:r>
            <a:endParaRPr lang="ru-R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82;p17">
            <a:extLst>
              <a:ext uri="{FF2B5EF4-FFF2-40B4-BE49-F238E27FC236}">
                <a16:creationId xmlns:a16="http://schemas.microsoft.com/office/drawing/2014/main" id="{421B2BB3-D349-C369-385B-308EA06CE0B5}"/>
              </a:ext>
            </a:extLst>
          </p:cNvPr>
          <p:cNvSpPr/>
          <p:nvPr/>
        </p:nvSpPr>
        <p:spPr>
          <a:xfrm>
            <a:off x="6834809" y="6966709"/>
            <a:ext cx="4618382" cy="217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dirty="0">
                <a:solidFill>
                  <a:srgbClr val="141A1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Проверенные технологии</a:t>
            </a:r>
          </a:p>
          <a:p>
            <a:pPr marL="0" marR="0" lvl="0" indent="0" algn="l" rtl="0">
              <a:lnSpc>
                <a:spcPct val="119000"/>
              </a:lnSpc>
              <a:spcBef>
                <a:spcPts val="1000"/>
              </a:spcBef>
              <a:spcAft>
                <a:spcPts val="100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Новые инструменты прошли апробацию в рамках продукта </a:t>
            </a:r>
            <a:r>
              <a:rPr lang="en-US" sz="1800" b="0" i="0" u="none" strike="noStrike" cap="none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FlyBI</a:t>
            </a:r>
            <a:r>
              <a:rPr lang="ru-RU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82;p17">
            <a:extLst>
              <a:ext uri="{FF2B5EF4-FFF2-40B4-BE49-F238E27FC236}">
                <a16:creationId xmlns:a16="http://schemas.microsoft.com/office/drawing/2014/main" id="{D8232F89-99E5-E93D-34CE-D89B83AE93A2}"/>
              </a:ext>
            </a:extLst>
          </p:cNvPr>
          <p:cNvSpPr/>
          <p:nvPr/>
        </p:nvSpPr>
        <p:spPr>
          <a:xfrm>
            <a:off x="12397409" y="6966709"/>
            <a:ext cx="4618382" cy="217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dirty="0">
                <a:solidFill>
                  <a:srgbClr val="141A1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Доступность и лицензирование</a:t>
            </a:r>
          </a:p>
          <a:p>
            <a:pPr marL="0" marR="0" lvl="0" indent="0" algn="l" rtl="0">
              <a:lnSpc>
                <a:spcPct val="119000"/>
              </a:lnSpc>
              <a:spcBef>
                <a:spcPts val="1000"/>
              </a:spcBef>
              <a:spcAft>
                <a:spcPts val="1000"/>
              </a:spcAft>
              <a:buClr>
                <a:srgbClr val="141A1B"/>
              </a:buClr>
              <a:buSzPts val="1800"/>
              <a:buFont typeface="Open Sans SemiBold"/>
              <a:buNone/>
            </a:pPr>
            <a:r>
              <a:rPr lang="ru-RU" sz="1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Инструменты доступны в полном объеме уже для базового пользователя ФАП.</a:t>
            </a:r>
            <a:endParaRPr lang="ru-R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83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1761565"/>
            <a:ext cx="7924800" cy="766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0700" y="1761565"/>
            <a:ext cx="7924800" cy="766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7300" y="207231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952500" y="600075"/>
            <a:ext cx="14108596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i="0" u="none" strike="noStrike" cap="none" dirty="0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Подробнее о новых инструментах</a:t>
            </a:r>
            <a:endParaRPr lang="ru-RU"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2247900" y="2167564"/>
            <a:ext cx="40957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Модель данных</a:t>
            </a:r>
            <a:endParaRPr lang="ru-RU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10725150" y="2167564"/>
            <a:ext cx="59150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Информационная панель</a:t>
            </a:r>
            <a:endParaRPr lang="ru-RU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1257300" y="2948054"/>
            <a:ext cx="7200900" cy="629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</a:rPr>
              <a:t>«Плоская» (реляционная) структура БД, содержащая данные, объединенные по определенным правилам из различных источников.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Включает инструмент визуального конструирования модели данных (определение связи таблиц, задание типа связи – INNER/OUTER/LEFT/RIGHT JOIN, фильтрация данных и вычисляемые показатели).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Поддерживает 2 режима работы: режим прямого подключения к данным и режим извлечения данных.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Источниками данных модели могут быть</a:t>
            </a:r>
            <a:r>
              <a:rPr lang="en-US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 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различные СУБД (</a:t>
            </a:r>
            <a:r>
              <a:rPr lang="en-US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PostgreSQL, Microsoft SQL Server, Oracle, SAP HANA, MariaDB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)</a:t>
            </a:r>
            <a:r>
              <a:rPr lang="en-US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, ODBC, 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измерения, таблицы, многомерные кубы, файлы </a:t>
            </a:r>
            <a:r>
              <a:rPr lang="en-US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Excel 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и </a:t>
            </a:r>
            <a:r>
              <a:rPr lang="en-US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CSV.</a:t>
            </a:r>
            <a:endParaRPr lang="ru-RU" sz="1800" dirty="0">
              <a:solidFill>
                <a:srgbClr val="141A1B"/>
              </a:solidFill>
              <a:latin typeface="Open Sans"/>
              <a:ea typeface="Open Sans"/>
              <a:cs typeface="Open Sans"/>
              <a:sym typeface="Calibri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В режиме извлечения данных формирует аналитическую витрину с использованием колоночной СУБД </a:t>
            </a:r>
            <a:r>
              <a:rPr lang="ru-RU" sz="1800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Clickhouse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, обеспечивающей компактное хранение данных и быстрый расчет агрегатов.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Можно использовать в новом типе </a:t>
            </a:r>
            <a:r>
              <a:rPr lang="ru-RU" sz="1800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дашборда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 – «Информационной панели», а также в любых объектах, использующих табличные данные (измерения, кубы, SQL-запросы, регламентные отчеты и т.п.).</a:t>
            </a:r>
            <a:endParaRPr sz="1800" dirty="0">
              <a:solidFill>
                <a:srgbClr val="141A1B"/>
              </a:solidFill>
              <a:latin typeface="Open Sans"/>
              <a:ea typeface="Open Sans"/>
              <a:cs typeface="Open Sans"/>
              <a:sym typeface="Calibri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9725025" y="2942797"/>
            <a:ext cx="7177928" cy="614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</a:rPr>
              <a:t>Инструмент конструирования </a:t>
            </a:r>
            <a:r>
              <a:rPr lang="ru-RU" sz="1800" dirty="0" err="1">
                <a:solidFill>
                  <a:srgbClr val="141A1B"/>
                </a:solidFill>
                <a:latin typeface="Open Sans"/>
                <a:ea typeface="Open Sans"/>
                <a:cs typeface="Open Sans"/>
              </a:rPr>
              <a:t>дашбордов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</a:rPr>
              <a:t> в парадигме легкого конструирования «на лету».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Позволяет конструировать информационные панели в стиле </a:t>
            </a:r>
            <a:r>
              <a:rPr lang="ru-RU" sz="1800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self-service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, а также использовать как кубовые модели, так и новые «плоские» модели одновременно в смешанном (гибридном) режиме.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Содержит широкий перечень визуализаторов, включая новые: диаграмму </a:t>
            </a:r>
            <a:r>
              <a:rPr lang="ru-RU" sz="1800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Sankey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, диаграмму рассеяния и карту с точками на базе технологии </a:t>
            </a:r>
            <a:r>
              <a:rPr lang="ru-RU" sz="1800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OpenStreetMap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.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Обеспечивает связывание и группировку визуализаторов в слайды (</a:t>
            </a:r>
            <a:r>
              <a:rPr lang="ru-RU" sz="1800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дашборды</a:t>
            </a: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), интерактивное взаимодействие визуализаторов в слайде, новый API подключения внешних визуализаторов, функции публикации данных.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Calibri"/>
              </a:rPr>
              <a:t>Инструмент получит новый визуальный конструктор информационных панелей. По мере развития конструктора, новый компонент будет постепенно вытеснять «Аналитические панели».</a:t>
            </a:r>
          </a:p>
        </p:txBody>
      </p:sp>
      <p:pic>
        <p:nvPicPr>
          <p:cNvPr id="2" name="Google Shape;224;p11" descr="preencoded.png">
            <a:extLst>
              <a:ext uri="{FF2B5EF4-FFF2-40B4-BE49-F238E27FC236}">
                <a16:creationId xmlns:a16="http://schemas.microsoft.com/office/drawing/2014/main" id="{5281595C-DC8B-67FB-30F1-61B1A9E9949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25025" y="206705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14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20500" y="0"/>
            <a:ext cx="66675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82500" y="3486150"/>
            <a:ext cx="49530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1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82500" y="5457825"/>
            <a:ext cx="49530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1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82500" y="7753350"/>
            <a:ext cx="4953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1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500" y="3486150"/>
            <a:ext cx="6226222" cy="59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1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3362" y="9696450"/>
            <a:ext cx="4857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1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53225" y="4838700"/>
            <a:ext cx="37242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1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53225" y="7962900"/>
            <a:ext cx="226695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1"/>
          <p:cNvSpPr/>
          <p:nvPr/>
        </p:nvSpPr>
        <p:spPr>
          <a:xfrm>
            <a:off x="952500" y="600075"/>
            <a:ext cx="983477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Производительность</a:t>
            </a:r>
            <a:endParaRPr lang="ru-RU"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1"/>
          <p:cNvSpPr/>
          <p:nvPr/>
        </p:nvSpPr>
        <p:spPr>
          <a:xfrm>
            <a:off x="952500" y="2152650"/>
            <a:ext cx="1011442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i="0" u="none" strike="noStrike" cap="none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"/>
              </a:rPr>
              <a:t>Оптимизация производительности в нашем постоянном фокусе внимания</a:t>
            </a:r>
            <a:endParaRPr lang="ru-RU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12382500" y="2114550"/>
            <a:ext cx="43815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Примеры</a:t>
            </a:r>
            <a:endParaRPr lang="ru-RU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1"/>
          <p:cNvSpPr/>
          <p:nvPr/>
        </p:nvSpPr>
        <p:spPr>
          <a:xfrm>
            <a:off x="12687300" y="3714750"/>
            <a:ext cx="439102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Загрузка и разбор 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CSV </a:t>
            </a:r>
            <a:r>
              <a:rPr lang="ru-RU" sz="18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файла объемом 2.3 Гб</a:t>
            </a:r>
            <a:endParaRPr lang="ru-R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1"/>
          <p:cNvSpPr/>
          <p:nvPr/>
        </p:nvSpPr>
        <p:spPr>
          <a:xfrm>
            <a:off x="12687300" y="4438650"/>
            <a:ext cx="195654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</a:pPr>
            <a:r>
              <a:rPr lang="ru-RU" sz="30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100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сек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1"/>
          <p:cNvSpPr/>
          <p:nvPr/>
        </p:nvSpPr>
        <p:spPr>
          <a:xfrm>
            <a:off x="12687300" y="5686425"/>
            <a:ext cx="439102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50102"/>
              </a:buClr>
              <a:buSzPts val="1800"/>
              <a:buFont typeface="Open Sans"/>
              <a:buNone/>
            </a:pPr>
            <a:r>
              <a:rPr lang="ru-RU" sz="1800" b="0" i="0" u="none" strike="noStrike" cap="none" dirty="0">
                <a:solidFill>
                  <a:srgbClr val="050102"/>
                </a:solidFill>
                <a:latin typeface="Open Sans"/>
                <a:ea typeface="Open Sans"/>
                <a:cs typeface="Open Sans"/>
                <a:sym typeface="Open Sans"/>
              </a:rPr>
              <a:t>Скорость обработки данных (расчет агрегатов)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1"/>
          <p:cNvSpPr/>
          <p:nvPr/>
        </p:nvSpPr>
        <p:spPr>
          <a:xfrm>
            <a:off x="12687300" y="6734175"/>
            <a:ext cx="42862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050102"/>
              </a:buClr>
              <a:buSzPts val="3000"/>
              <a:buFont typeface="Raleway"/>
              <a:buNone/>
            </a:pPr>
            <a:r>
              <a:rPr lang="ru-RU" sz="3000" b="1" i="0" u="none" strike="noStrike" cap="none" dirty="0">
                <a:solidFill>
                  <a:srgbClr val="050102"/>
                </a:solidFill>
                <a:latin typeface="Raleway"/>
                <a:ea typeface="Raleway"/>
                <a:cs typeface="Raleway"/>
                <a:sym typeface="Raleway"/>
              </a:rPr>
              <a:t>до 200 млн. строк/сек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1"/>
          <p:cNvSpPr/>
          <p:nvPr/>
        </p:nvSpPr>
        <p:spPr>
          <a:xfrm>
            <a:off x="12687300" y="7981950"/>
            <a:ext cx="439102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Расчет цепочек алгоритмов с использованием 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in-mem </a:t>
            </a:r>
            <a:r>
              <a:rPr lang="ru-RU" sz="18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кэша (вход 1 млн. точек, выход 55 млн. точек)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1"/>
          <p:cNvSpPr/>
          <p:nvPr/>
        </p:nvSpPr>
        <p:spPr>
          <a:xfrm>
            <a:off x="12687300" y="9058275"/>
            <a:ext cx="1552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</a:pPr>
            <a:r>
              <a:rPr lang="ru-RU" sz="30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7 мин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1"/>
          <p:cNvSpPr/>
          <p:nvPr/>
        </p:nvSpPr>
        <p:spPr>
          <a:xfrm>
            <a:off x="1314450" y="3790950"/>
            <a:ext cx="85153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8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2400"/>
              <a:buFont typeface="Raleway SemiBold"/>
              <a:buNone/>
            </a:pPr>
            <a:r>
              <a:rPr lang="en-US" sz="2400" b="0" i="0" u="none" strike="noStrike" cap="none" dirty="0" err="1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Основные</a:t>
            </a:r>
            <a:r>
              <a:rPr lang="ru-RU" sz="2400" b="0" i="0" u="none" strike="noStrike" cap="none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направления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1"/>
          <p:cNvSpPr/>
          <p:nvPr/>
        </p:nvSpPr>
        <p:spPr>
          <a:xfrm>
            <a:off x="1314450" y="4362450"/>
            <a:ext cx="5645908" cy="46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Поддержка моделей/кубов с большим количеством измерений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SzPts val="1400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Режим экстракции и использование внутренней аналитической колоночной СУБД для ускорения работы с данными</a:t>
            </a:r>
            <a:endParaRPr sz="1800" dirty="0">
              <a:solidFill>
                <a:srgbClr val="141A1B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SzPts val="1400"/>
              <a:buChar char="●"/>
            </a:pPr>
            <a:r>
              <a:rPr lang="ru-RU" sz="1800" b="0" i="0" u="none" strike="noStrike" cap="none" dirty="0">
                <a:solidFill>
                  <a:srgbClr val="141A1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Автоматическая оптимизация структур хранения данных (</a:t>
            </a:r>
            <a:r>
              <a:rPr lang="ru-RU" sz="1800" b="0" i="0" u="none" strike="noStrike" cap="none" dirty="0" err="1">
                <a:solidFill>
                  <a:srgbClr val="141A1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партиционирование</a:t>
            </a:r>
            <a:r>
              <a:rPr lang="ru-RU" sz="1800" b="0" i="0" u="none" strike="noStrike" cap="none" dirty="0">
                <a:solidFill>
                  <a:srgbClr val="141A1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, индексы и т.п.)</a:t>
            </a:r>
          </a:p>
          <a:p>
            <a:pPr marL="457200" indent="-31750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SzPts val="1400"/>
              <a:buFont typeface="Arial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Ускоренная обработка пользовательских файлов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SzPts val="1400"/>
              <a:buChar char="●"/>
            </a:pPr>
            <a:r>
              <a:rPr lang="ru-RU" sz="1800" dirty="0">
                <a:solidFill>
                  <a:srgbClr val="141A1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Поддержка кластерных конфигураций</a:t>
            </a:r>
          </a:p>
        </p:txBody>
      </p:sp>
      <p:sp>
        <p:nvSpPr>
          <p:cNvPr id="526" name="Google Shape;526;p21"/>
          <p:cNvSpPr/>
          <p:nvPr/>
        </p:nvSpPr>
        <p:spPr>
          <a:xfrm>
            <a:off x="361950" y="9791700"/>
            <a:ext cx="238125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1200"/>
              <a:buFont typeface="Open Sans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ca8059d456_0_0"/>
          <p:cNvSpPr/>
          <p:nvPr/>
        </p:nvSpPr>
        <p:spPr>
          <a:xfrm>
            <a:off x="950100" y="2805400"/>
            <a:ext cx="7784814" cy="826800"/>
          </a:xfrm>
          <a:prstGeom prst="rightArrow">
            <a:avLst>
              <a:gd name="adj1" fmla="val 100000"/>
              <a:gd name="adj2" fmla="val 38618"/>
            </a:avLst>
          </a:prstGeom>
          <a:solidFill>
            <a:srgbClr val="F3F6FD"/>
          </a:solidFill>
          <a:ln>
            <a:noFill/>
          </a:ln>
        </p:spPr>
        <p:txBody>
          <a:bodyPr spcFirstLastPara="1" wrap="square" lIns="324000" tIns="182850" rIns="182850" bIns="1800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1241D8"/>
                </a:solidFill>
                <a:latin typeface="Raleway SemiBold"/>
                <a:cs typeface="Calibri"/>
                <a:sym typeface="Open Sans"/>
              </a:rPr>
              <a:t>2024 </a:t>
            </a:r>
            <a:r>
              <a:rPr lang="en-US" sz="2400" b="1" dirty="0">
                <a:solidFill>
                  <a:srgbClr val="1241D8"/>
                </a:solidFill>
                <a:latin typeface="Raleway SemiBold"/>
                <a:cs typeface="Calibri"/>
                <a:sym typeface="Open Sans"/>
              </a:rPr>
              <a:t>FY </a:t>
            </a:r>
            <a:r>
              <a:rPr lang="ru-RU" sz="2400" b="1" dirty="0">
                <a:solidFill>
                  <a:srgbClr val="1241D8"/>
                </a:solidFill>
                <a:latin typeface="Raleway SemiBold"/>
                <a:cs typeface="Calibri"/>
                <a:sym typeface="Open Sans"/>
              </a:rPr>
              <a:t>(октябрь – март)</a:t>
            </a:r>
            <a:endParaRPr sz="2400" b="1" dirty="0">
              <a:solidFill>
                <a:srgbClr val="1241D8"/>
              </a:solidFill>
              <a:latin typeface="Raleway SemiBold"/>
              <a:cs typeface="Calibri"/>
              <a:sym typeface="Open Sans"/>
            </a:endParaRPr>
          </a:p>
        </p:txBody>
      </p:sp>
      <p:sp>
        <p:nvSpPr>
          <p:cNvPr id="235" name="Google Shape;235;g2ca8059d456_0_0"/>
          <p:cNvSpPr/>
          <p:nvPr/>
        </p:nvSpPr>
        <p:spPr>
          <a:xfrm>
            <a:off x="9553086" y="2805400"/>
            <a:ext cx="7782413" cy="826800"/>
          </a:xfrm>
          <a:prstGeom prst="rightArrow">
            <a:avLst>
              <a:gd name="adj1" fmla="val 100000"/>
              <a:gd name="adj2" fmla="val 38618"/>
            </a:avLst>
          </a:prstGeom>
          <a:solidFill>
            <a:srgbClr val="F3F6FD"/>
          </a:solidFill>
          <a:ln>
            <a:noFill/>
          </a:ln>
        </p:spPr>
        <p:txBody>
          <a:bodyPr spcFirstLastPara="1" wrap="square" lIns="324000" tIns="182850" rIns="182850" bIns="1800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1241D8"/>
                </a:solidFill>
                <a:latin typeface="Raleway SemiBold"/>
                <a:cs typeface="Calibri"/>
                <a:sym typeface="Open Sans"/>
              </a:rPr>
              <a:t>2025 </a:t>
            </a:r>
            <a:r>
              <a:rPr lang="en-US" sz="2400" b="1" dirty="0">
                <a:solidFill>
                  <a:srgbClr val="1241D8"/>
                </a:solidFill>
                <a:latin typeface="Raleway SemiBold"/>
                <a:cs typeface="Calibri"/>
                <a:sym typeface="Open Sans"/>
              </a:rPr>
              <a:t>FY</a:t>
            </a:r>
            <a:endParaRPr sz="2400" b="1" dirty="0">
              <a:solidFill>
                <a:srgbClr val="1241D8"/>
              </a:solidFill>
              <a:latin typeface="Raleway SemiBold"/>
              <a:cs typeface="Calibri"/>
              <a:sym typeface="Open Sans"/>
            </a:endParaRPr>
          </a:p>
        </p:txBody>
      </p:sp>
      <p:sp>
        <p:nvSpPr>
          <p:cNvPr id="237" name="Google Shape;237;g2ca8059d456_0_0"/>
          <p:cNvSpPr txBox="1"/>
          <p:nvPr/>
        </p:nvSpPr>
        <p:spPr>
          <a:xfrm>
            <a:off x="950099" y="3827733"/>
            <a:ext cx="7784813" cy="49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Новый конструктор </a:t>
            </a:r>
            <a:r>
              <a:rPr lang="ru-RU" sz="1800" dirty="0" err="1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дашборда</a:t>
            </a:r>
            <a:endParaRPr lang="ru-RU" sz="1800" dirty="0">
              <a:solidFill>
                <a:srgbClr val="22272C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 Light"/>
            </a:endParaRP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Перенос объектов между репозиториями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Расширенная синхронизация измерений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Обновленные элементы управления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Вставка изображений и текстов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Вкладки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Пользовательские кнопки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Объединение </a:t>
            </a:r>
            <a:r>
              <a:rPr lang="en-US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(UNION) </a:t>
            </a: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в модели данных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Оптимизация производительности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Пользовательские  вычислимые показатели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Загрузка данных по расписанию</a:t>
            </a:r>
            <a:endParaRPr sz="1800" dirty="0">
              <a:solidFill>
                <a:srgbClr val="22272C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 Light"/>
            </a:endParaRPr>
          </a:p>
        </p:txBody>
      </p:sp>
      <p:sp>
        <p:nvSpPr>
          <p:cNvPr id="238" name="Google Shape;238;g2ca8059d456_0_0"/>
          <p:cNvSpPr txBox="1"/>
          <p:nvPr/>
        </p:nvSpPr>
        <p:spPr>
          <a:xfrm>
            <a:off x="9553086" y="3827732"/>
            <a:ext cx="7782413" cy="225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Ассоциативный анализ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Расширение перечня </a:t>
            </a:r>
            <a:r>
              <a:rPr lang="ru-RU" sz="1800" dirty="0" err="1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визулизаторов</a:t>
            </a: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 «из коробки»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Адаптивный интерфейс</a:t>
            </a: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Объектная модель </a:t>
            </a:r>
            <a:r>
              <a:rPr lang="ru-RU" sz="1800" dirty="0" err="1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дашборда</a:t>
            </a: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 и поддержка </a:t>
            </a:r>
            <a:r>
              <a:rPr lang="ru-RU" sz="1800" dirty="0" err="1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Fore</a:t>
            </a:r>
            <a:endParaRPr lang="ru-RU" sz="1800" dirty="0">
              <a:solidFill>
                <a:srgbClr val="22272C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 Light"/>
            </a:endParaRPr>
          </a:p>
          <a:p>
            <a:pPr marL="914400" indent="-571500">
              <a:lnSpc>
                <a:spcPct val="135000"/>
              </a:lnSpc>
              <a:spcBef>
                <a:spcPts val="60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272C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 Light"/>
              </a:rPr>
              <a:t>Развитие картографии</a:t>
            </a:r>
          </a:p>
        </p:txBody>
      </p:sp>
      <p:sp>
        <p:nvSpPr>
          <p:cNvPr id="2" name="Google Shape;129;p8">
            <a:extLst>
              <a:ext uri="{FF2B5EF4-FFF2-40B4-BE49-F238E27FC236}">
                <a16:creationId xmlns:a16="http://schemas.microsoft.com/office/drawing/2014/main" id="{BD16F3DF-EE55-E75C-96A7-AA13EC78D696}"/>
              </a:ext>
            </a:extLst>
          </p:cNvPr>
          <p:cNvSpPr/>
          <p:nvPr/>
        </p:nvSpPr>
        <p:spPr>
          <a:xfrm>
            <a:off x="950100" y="600077"/>
            <a:ext cx="134747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50"/>
              </a:lnSpc>
              <a:buClr>
                <a:srgbClr val="1241D8"/>
              </a:buClr>
              <a:buSzPts val="6000"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Дорожная карта 24-25</a:t>
            </a:r>
            <a: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 FY</a:t>
            </a:r>
            <a:endParaRPr lang="ru-RU"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13;p8" descr="preencoded.png">
            <a:extLst>
              <a:ext uri="{FF2B5EF4-FFF2-40B4-BE49-F238E27FC236}">
                <a16:creationId xmlns:a16="http://schemas.microsoft.com/office/drawing/2014/main" id="{B28FEFAF-9781-4E82-71B7-7708C62127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6"/>
            <a:ext cx="1866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;p8" descr="preencoded.png">
            <a:extLst>
              <a:ext uri="{FF2B5EF4-FFF2-40B4-BE49-F238E27FC236}">
                <a16:creationId xmlns:a16="http://schemas.microsoft.com/office/drawing/2014/main" id="{9C55AFCF-6BAF-1D10-EE29-54D7C98238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362" y="9696451"/>
            <a:ext cx="485776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0;p8">
            <a:extLst>
              <a:ext uri="{FF2B5EF4-FFF2-40B4-BE49-F238E27FC236}">
                <a16:creationId xmlns:a16="http://schemas.microsoft.com/office/drawing/2014/main" id="{DDE5C54C-8359-80EE-5905-BDAFA7000419}"/>
              </a:ext>
            </a:extLst>
          </p:cNvPr>
          <p:cNvSpPr/>
          <p:nvPr/>
        </p:nvSpPr>
        <p:spPr>
          <a:xfrm>
            <a:off x="361951" y="9791701"/>
            <a:ext cx="238126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76500"/>
              </a:lnSpc>
              <a:buClr>
                <a:srgbClr val="7D7D7D"/>
              </a:buClr>
              <a:buSzPts val="1200"/>
            </a:pPr>
            <a:r>
              <a:rPr lang="ru-RU" sz="1200" dirty="0">
                <a:solidFill>
                  <a:srgbClr val="7D7D7D"/>
                </a:solidFill>
                <a:latin typeface="Open Sans"/>
                <a:ea typeface="Open Sans"/>
                <a:cs typeface="Open Sans"/>
                <a:sym typeface="Calibri"/>
              </a:rPr>
              <a:t>7</a:t>
            </a:r>
            <a:endParaRPr sz="1200" dirty="0">
              <a:solidFill>
                <a:srgbClr val="7D7D7D"/>
              </a:solidFill>
              <a:latin typeface="Open Sans"/>
              <a:ea typeface="Open Sans"/>
              <a:cs typeface="Open San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98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762000"/>
            <a:ext cx="16383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450" y="290512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"/>
          <p:cNvSpPr/>
          <p:nvPr/>
        </p:nvSpPr>
        <p:spPr>
          <a:xfrm>
            <a:off x="1638300" y="3857625"/>
            <a:ext cx="76866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6493"/>
              </a:lnSpc>
              <a:spcBef>
                <a:spcPts val="0"/>
              </a:spcBef>
              <a:spcAft>
                <a:spcPts val="0"/>
              </a:spcAft>
              <a:buClr>
                <a:srgbClr val="22272C"/>
              </a:buClr>
              <a:buSzPts val="7500"/>
              <a:buFont typeface="Raleway ExtraBold"/>
              <a:buNone/>
            </a:pPr>
            <a:r>
              <a:rPr lang="ru-RU" sz="7500" b="0" i="0" u="none" strike="noStrike" cap="none" dirty="0">
                <a:solidFill>
                  <a:srgbClr val="22272C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Демо</a:t>
            </a:r>
            <a:endParaRPr lang="ru-RU" sz="7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17571-6144-B550-8ABB-4A745D256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962" y="1554689"/>
            <a:ext cx="5778606" cy="53228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DF26E8-56B0-905A-E143-F369A58D0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826" y="4216103"/>
            <a:ext cx="5306439" cy="40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2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7506952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33825" y="4657725"/>
            <a:ext cx="98203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50"/>
              </a:lnSpc>
              <a:buClr>
                <a:schemeClr val="dk1"/>
              </a:buClr>
              <a:buSzPts val="1100"/>
            </a:pPr>
            <a:r>
              <a:rPr lang="ru-RU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Благодарим за внимание!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07950"/>
              </a:lnSpc>
              <a:buClr>
                <a:schemeClr val="dk1"/>
              </a:buClr>
              <a:buSzPts val="1100"/>
            </a:pP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07950"/>
              </a:lnSpc>
              <a:buClr>
                <a:srgbClr val="FFFFFF"/>
              </a:buClr>
              <a:buSzPts val="4000"/>
            </a:pP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3701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5A795314C39B4AB3473C79DB73360A" ma:contentTypeVersion="9" ma:contentTypeDescription="Создание документа." ma:contentTypeScope="" ma:versionID="b615e199ad8af4aaa48d0a904e6f76e3">
  <xsd:schema xmlns:xsd="http://www.w3.org/2001/XMLSchema" xmlns:xs="http://www.w3.org/2001/XMLSchema" xmlns:p="http://schemas.microsoft.com/office/2006/metadata/properties" xmlns:ns2="d188fa63-99ee-4eed-b97c-158f20f8a2fc" xmlns:ns3="c5e27034-ba04-471f-9ffb-7dddbd796e96" targetNamespace="http://schemas.microsoft.com/office/2006/metadata/properties" ma:root="true" ma:fieldsID="0804b2e25a281ee8f6479d8c8bf1e3be" ns2:_="" ns3:_="">
    <xsd:import namespace="d188fa63-99ee-4eed-b97c-158f20f8a2fc"/>
    <xsd:import namespace="c5e27034-ba04-471f-9ffb-7dddbd796e96"/>
    <xsd:element name="properties">
      <xsd:complexType>
        <xsd:sequence>
          <xsd:element name="documentManagement">
            <xsd:complexType>
              <xsd:all>
                <xsd:element ref="ns2:_x041f__x0440__x043e__x0434__x0443__x043a__x0442_" minOccurs="0"/>
                <xsd:element ref="ns2:_x0424__x0443__x043d__x043a__x0446__x0438__x043e__x043d__x0430__x043b_" minOccurs="0"/>
                <xsd:element ref="ns2:_x041e__x0442__x0440__x0430__x0441__x043b__x044c_" minOccurs="0"/>
                <xsd:element ref="ns2:_x0412__x0438__x0434__x0020__x043c__x0430__x0442__x0435__x0440__x0438__x0430__x043b__x0430_" minOccurs="0"/>
                <xsd:element ref="ns3:SharedWithUsers" minOccurs="0"/>
                <xsd:element ref="ns2:_x041a__x043e__x043d__x0444__x0438__x0434__x0435__x043d__x0446__x0438__x0430__x043b__x044c__x043d__x043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8fa63-99ee-4eed-b97c-158f20f8a2fc" elementFormDefault="qualified">
    <xsd:import namespace="http://schemas.microsoft.com/office/2006/documentManagement/types"/>
    <xsd:import namespace="http://schemas.microsoft.com/office/infopath/2007/PartnerControls"/>
    <xsd:element name="_x041f__x0440__x043e__x0434__x0443__x043a__x0442_" ma:index="2" nillable="true" ma:displayName="Продукт" ma:list="{bf5ca1d9-3c23-4166-96fd-6f5346bcc220}" ma:internalName="_x041f__x0440__x043e__x0434__x0443__x043a__x0442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24__x0443__x043d__x043a__x0446__x0438__x043e__x043d__x0430__x043b_" ma:index="3" nillable="true" ma:displayName="Функционал" ma:list="{c25b5083-956d-43aa-95c0-abee24f14257}" ma:internalName="_x0424__x0443__x043d__x043a__x0446__x0438__x043e__x043d__x0430__x043b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e__x0442__x0440__x0430__x0441__x043b__x044c_" ma:index="4" nillable="true" ma:displayName="Отрасль" ma:list="{f169d87e-e563-461d-b1ec-86df167066bc}" ma:internalName="_x041e__x0442__x0440__x0430__x0441__x043b__x044c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2__x0438__x0434__x0020__x043c__x0430__x0442__x0435__x0440__x0438__x0430__x043b__x0430_" ma:index="5" nillable="true" ma:displayName="Вид материала" ma:list="{685331e0-52eb-45de-92d6-5f34a7bdbda1}" ma:internalName="_x0412__x0438__x0434__x0020__x043c__x0430__x0442__x0435__x0440__x0438__x0430__x043b__x0430_" ma:showField="Title">
      <xsd:simpleType>
        <xsd:restriction base="dms:Lookup"/>
      </xsd:simpleType>
    </xsd:element>
    <xsd:element name="_x041a__x043e__x043d__x0444__x0438__x0434__x0435__x043d__x0446__x0438__x0430__x043b__x044c__x043d__x043e_" ma:index="13" nillable="true" ma:displayName="Конфиденциально" ma:default="0" ma:internalName="_x041a__x043e__x043d__x0444__x0438__x0434__x0435__x043d__x0446__x0438__x0430__x043b__x044c__x043d__x043e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27034-ba04-471f-9ffb-7dddbd796e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d__x0444__x0438__x0434__x0435__x043d__x0446__x0438__x0430__x043b__x044c__x043d__x043e_ xmlns="d188fa63-99ee-4eed-b97c-158f20f8a2fc">false</_x041a__x043e__x043d__x0444__x0438__x0434__x0435__x043d__x0446__x0438__x0430__x043b__x044c__x043d__x043e_>
    <_x0412__x0438__x0434__x0020__x043c__x0430__x0442__x0435__x0440__x0438__x0430__x043b__x0430_ xmlns="d188fa63-99ee-4eed-b97c-158f20f8a2fc" xsi:nil="true"/>
    <_x0424__x0443__x043d__x043a__x0446__x0438__x043e__x043d__x0430__x043b_ xmlns="d188fa63-99ee-4eed-b97c-158f20f8a2fc"/>
    <_x041e__x0442__x0440__x0430__x0441__x043b__x044c_ xmlns="d188fa63-99ee-4eed-b97c-158f20f8a2fc"/>
    <_x041f__x0440__x043e__x0434__x0443__x043a__x0442_ xmlns="d188fa63-99ee-4eed-b97c-158f20f8a2fc"/>
  </documentManagement>
</p:properties>
</file>

<file path=customXml/itemProps1.xml><?xml version="1.0" encoding="utf-8"?>
<ds:datastoreItem xmlns:ds="http://schemas.openxmlformats.org/officeDocument/2006/customXml" ds:itemID="{F1B7D43B-3BE4-4F14-8D30-4DBB5F79926E}"/>
</file>

<file path=customXml/itemProps2.xml><?xml version="1.0" encoding="utf-8"?>
<ds:datastoreItem xmlns:ds="http://schemas.openxmlformats.org/officeDocument/2006/customXml" ds:itemID="{F5452AEC-2D07-455E-BE4E-4D344164BAC9}"/>
</file>

<file path=customXml/itemProps3.xml><?xml version="1.0" encoding="utf-8"?>
<ds:datastoreItem xmlns:ds="http://schemas.openxmlformats.org/officeDocument/2006/customXml" ds:itemID="{960BC775-6915-4FBF-A892-B83B1E92FD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592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Raleway ExtraBold</vt:lpstr>
      <vt:lpstr>Wingdings</vt:lpstr>
      <vt:lpstr>Open Sans Light</vt:lpstr>
      <vt:lpstr>Arial</vt:lpstr>
      <vt:lpstr>Open Sans SemiBold</vt:lpstr>
      <vt:lpstr>Calibri</vt:lpstr>
      <vt:lpstr>Raleway</vt:lpstr>
      <vt:lpstr>Raleway SemiBold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Пивоварова Ксения Андреевна</cp:lastModifiedBy>
  <cp:revision>7</cp:revision>
  <dcterms:created xsi:type="dcterms:W3CDTF">2024-09-05T09:49:16Z</dcterms:created>
  <dcterms:modified xsi:type="dcterms:W3CDTF">2024-09-25T15:36:52Z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0x0101003D5A795314C39B4AB3473C79DB73360A</vt:lpwstr>
  </property>
</Properties>
</file>